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6" r:id="rId4"/>
    <p:sldId id="276" r:id="rId5"/>
    <p:sldId id="277" r:id="rId6"/>
    <p:sldId id="279" r:id="rId7"/>
    <p:sldId id="275" r:id="rId8"/>
    <p:sldId id="258" r:id="rId9"/>
    <p:sldId id="267" r:id="rId10"/>
    <p:sldId id="268" r:id="rId11"/>
    <p:sldId id="270" r:id="rId12"/>
    <p:sldId id="272" r:id="rId13"/>
    <p:sldId id="271" r:id="rId14"/>
    <p:sldId id="269" r:id="rId15"/>
    <p:sldId id="273" r:id="rId16"/>
    <p:sldId id="265" r:id="rId17"/>
    <p:sldId id="262" r:id="rId18"/>
    <p:sldId id="263" r:id="rId19"/>
    <p:sldId id="280" r:id="rId20"/>
    <p:sldId id="264" r:id="rId21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AC35112-409F-4E59-8EC3-FB7E7A7C564D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0F0611A-B729-4307-A639-569806BAD5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3277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2AE7B-495F-4555-903D-8BCA5B77F09A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0B5E6-7157-42D2-9624-08D3BE3113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862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0B5E6-7157-42D2-9624-08D3BE3113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543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94DE-B308-4A85-A9C5-C63C24C78023}" type="datetimeFigureOut">
              <a:rPr lang="en-US" smtClean="0"/>
              <a:pPr/>
              <a:t>10/15/2013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818CBD-17F8-424E-A67E-6B0F03B998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94DE-B308-4A85-A9C5-C63C24C78023}" type="datetimeFigureOut">
              <a:rPr lang="en-US" smtClean="0"/>
              <a:pPr/>
              <a:t>10/15/2013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8CBD-17F8-424E-A67E-6B0F03B998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8818CBD-17F8-424E-A67E-6B0F03B998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94DE-B308-4A85-A9C5-C63C24C78023}" type="datetimeFigureOut">
              <a:rPr lang="en-US" smtClean="0"/>
              <a:pPr/>
              <a:t>10/15/2013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94DE-B308-4A85-A9C5-C63C24C78023}" type="datetimeFigureOut">
              <a:rPr lang="en-US" smtClean="0"/>
              <a:pPr/>
              <a:t>10/15/2013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8818CBD-17F8-424E-A67E-6B0F03B998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94DE-B308-4A85-A9C5-C63C24C78023}" type="datetimeFigureOut">
              <a:rPr lang="en-US" smtClean="0"/>
              <a:pPr/>
              <a:t>10/15/2013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818CBD-17F8-424E-A67E-6B0F03B998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EB194DE-B308-4A85-A9C5-C63C24C78023}" type="datetimeFigureOut">
              <a:rPr lang="en-US" smtClean="0"/>
              <a:pPr/>
              <a:t>10/15/2013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18CBD-17F8-424E-A67E-6B0F03B998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94DE-B308-4A85-A9C5-C63C24C78023}" type="datetimeFigureOut">
              <a:rPr lang="en-US" smtClean="0"/>
              <a:pPr/>
              <a:t>10/15/2013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8818CBD-17F8-424E-A67E-6B0F03B998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94DE-B308-4A85-A9C5-C63C24C78023}" type="datetimeFigureOut">
              <a:rPr lang="en-US" smtClean="0"/>
              <a:pPr/>
              <a:t>10/15/2013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8818CBD-17F8-424E-A67E-6B0F03B998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94DE-B308-4A85-A9C5-C63C24C78023}" type="datetimeFigureOut">
              <a:rPr lang="en-US" smtClean="0"/>
              <a:pPr/>
              <a:t>10/15/2013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818CBD-17F8-424E-A67E-6B0F03B998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818CBD-17F8-424E-A67E-6B0F03B998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94DE-B308-4A85-A9C5-C63C24C78023}" type="datetimeFigureOut">
              <a:rPr lang="en-US" smtClean="0"/>
              <a:pPr/>
              <a:t>10/15/2013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8818CBD-17F8-424E-A67E-6B0F03B998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EB194DE-B308-4A85-A9C5-C63C24C78023}" type="datetimeFigureOut">
              <a:rPr lang="en-US" smtClean="0"/>
              <a:pPr/>
              <a:t>10/15/2013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EB194DE-B308-4A85-A9C5-C63C24C78023}" type="datetimeFigureOut">
              <a:rPr lang="en-US" smtClean="0"/>
              <a:pPr/>
              <a:t>10/15/2013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8818CBD-17F8-424E-A67E-6B0F03B998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litionforwholehealth.org/" TargetMode="External"/><Relationship Id="rId2" Type="http://schemas.openxmlformats.org/officeDocument/2006/relationships/hyperlink" Target="mailto:gdelagueronniere@lac-dc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alitionforwholehealth.org/resources-for-local-advocate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Gabrielle de la </a:t>
            </a:r>
            <a:r>
              <a:rPr lang="en-US" sz="2000" dirty="0" err="1" smtClean="0"/>
              <a:t>Gueronniere</a:t>
            </a:r>
            <a:endParaRPr lang="en-US" sz="2000" dirty="0" smtClean="0"/>
          </a:p>
          <a:p>
            <a:r>
              <a:rPr lang="en-US" sz="2000" dirty="0" smtClean="0"/>
              <a:t>Legal </a:t>
            </a:r>
            <a:r>
              <a:rPr lang="en-US" sz="2000" dirty="0" smtClean="0"/>
              <a:t>action center</a:t>
            </a:r>
          </a:p>
          <a:p>
            <a:r>
              <a:rPr lang="en-US" sz="2000" dirty="0" smtClean="0"/>
              <a:t>October 15</a:t>
            </a:r>
            <a:r>
              <a:rPr lang="en-US" sz="2000" dirty="0" smtClean="0"/>
              <a:t>, </a:t>
            </a:r>
            <a:r>
              <a:rPr lang="en-US" sz="2000" dirty="0" smtClean="0"/>
              <a:t>2013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 smtClean="0"/>
              <a:t>Update from Washington: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ACA </a:t>
            </a:r>
            <a:r>
              <a:rPr lang="en-US" dirty="0" smtClean="0"/>
              <a:t>Implementation and Funding for SUD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14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MH/SUD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Plans have some flexibility to reduce or even eliminate benchmark-covered benefits, if the state allows it</a:t>
            </a:r>
          </a:p>
          <a:p>
            <a:pPr lvl="1"/>
            <a:r>
              <a:rPr lang="en-US" dirty="0" smtClean="0"/>
              <a:t>Coverage must be “substantially equal” to the benchmark</a:t>
            </a:r>
          </a:p>
          <a:p>
            <a:pPr lvl="1"/>
            <a:r>
              <a:rPr lang="en-US" dirty="0" smtClean="0"/>
              <a:t>Regulations permit substitution within benefit categories, but give states ability to limit or prohibit substitutions</a:t>
            </a:r>
          </a:p>
          <a:p>
            <a:pPr lvl="1"/>
            <a:r>
              <a:rPr lang="en-US" dirty="0" smtClean="0"/>
              <a:t>Any substitutions must be actuarially equivalent</a:t>
            </a:r>
          </a:p>
          <a:p>
            <a:r>
              <a:rPr lang="en-US" dirty="0" smtClean="0"/>
              <a:t>For good or bad, the benchmark is just a starting point</a:t>
            </a:r>
          </a:p>
          <a:p>
            <a:r>
              <a:rPr lang="en-US" dirty="0" smtClean="0"/>
              <a:t>States and regulators should use the framework to ensure plans provide quality coverage in each of the categories, including the MH/SUD category</a:t>
            </a:r>
          </a:p>
          <a:p>
            <a:r>
              <a:rPr lang="en-US" dirty="0" smtClean="0"/>
              <a:t>Plans are required to add in missing benefits under certain circumstances, particularly related to parity and other ACA protections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871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Small group and individual market plans must meet MHPAEA requirements</a:t>
            </a:r>
          </a:p>
          <a:p>
            <a:r>
              <a:rPr lang="en-US" dirty="0" smtClean="0"/>
              <a:t>HHS had made clear that they are relying on states to bring coverage into compliance with the parity requirements</a:t>
            </a:r>
          </a:p>
          <a:p>
            <a:r>
              <a:rPr lang="en-US" dirty="0" smtClean="0"/>
              <a:t>Parity oversight needed both at the plan certification and through ongoing plan management </a:t>
            </a:r>
          </a:p>
          <a:p>
            <a:r>
              <a:rPr lang="en-US" dirty="0" smtClean="0"/>
              <a:t>Most EHB benchmark plans are small group plans, which haven’t had to comply with MHPAEA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465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Regulators should carefully review plans to determine whether certain MH/SUD services are covered, and whether MH/SUD medications are on the formulary</a:t>
            </a:r>
          </a:p>
          <a:p>
            <a:r>
              <a:rPr lang="en-US" dirty="0" smtClean="0"/>
              <a:t>Regulators should </a:t>
            </a:r>
            <a:r>
              <a:rPr lang="en-US" dirty="0" smtClean="0"/>
              <a:t>look </a:t>
            </a:r>
            <a:r>
              <a:rPr lang="en-US" dirty="0" smtClean="0"/>
              <a:t>closely at a plan’s financial requirements and treatment limitations for MH/SUD, to ensure they are no more restrictive than for other benefits</a:t>
            </a:r>
          </a:p>
          <a:p>
            <a:r>
              <a:rPr lang="en-US" dirty="0" smtClean="0"/>
              <a:t>Regulators </a:t>
            </a:r>
            <a:r>
              <a:rPr lang="en-US" dirty="0" smtClean="0"/>
              <a:t>should </a:t>
            </a:r>
            <a:r>
              <a:rPr lang="en-US" dirty="0" smtClean="0"/>
              <a:t>examine the medical necessity criteria imposed on </a:t>
            </a:r>
            <a:r>
              <a:rPr lang="en-US" dirty="0" smtClean="0"/>
              <a:t>MH and SUD </a:t>
            </a:r>
            <a:r>
              <a:rPr lang="en-US" dirty="0" smtClean="0"/>
              <a:t>criteria </a:t>
            </a:r>
            <a:r>
              <a:rPr lang="en-US" dirty="0" smtClean="0"/>
              <a:t> and compare to </a:t>
            </a:r>
            <a:r>
              <a:rPr lang="en-US" dirty="0" smtClean="0"/>
              <a:t>the </a:t>
            </a:r>
            <a:r>
              <a:rPr lang="en-US" dirty="0" smtClean="0"/>
              <a:t> </a:t>
            </a:r>
            <a:r>
              <a:rPr lang="en-US" dirty="0" smtClean="0"/>
              <a:t>criteria imposed on the </a:t>
            </a:r>
            <a:r>
              <a:rPr lang="en-US" dirty="0" smtClean="0"/>
              <a:t>plan’s </a:t>
            </a:r>
            <a:r>
              <a:rPr lang="en-US" dirty="0" smtClean="0"/>
              <a:t>medical/surgical </a:t>
            </a:r>
            <a:r>
              <a:rPr lang="en-US" dirty="0" smtClean="0"/>
              <a:t>benefits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9705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Important Consumer Protections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plan’s MH/SUD coverage must comply with the ACA’s non-discrimination requirements</a:t>
            </a:r>
          </a:p>
          <a:p>
            <a:pPr lvl="1"/>
            <a:r>
              <a:rPr lang="en-US" dirty="0" smtClean="0"/>
              <a:t>Benefits must not be designed in a way that discriminates against people with disabilities</a:t>
            </a:r>
          </a:p>
          <a:p>
            <a:pPr lvl="1"/>
            <a:r>
              <a:rPr lang="en-US" dirty="0" smtClean="0"/>
              <a:t>Benefits must address the health needs of diverse segments of the population</a:t>
            </a:r>
          </a:p>
          <a:p>
            <a:r>
              <a:rPr lang="en-US" dirty="0" smtClean="0"/>
              <a:t>The plan’s MH/SUD coverage must comply with the ACA’s typical employer coverage requirement</a:t>
            </a:r>
          </a:p>
          <a:p>
            <a:r>
              <a:rPr lang="en-US" dirty="0" smtClean="0"/>
              <a:t>The plan’s MH/SUD benefits category must not be significantly weaker than the other categories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712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Adequacy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Final exchange regulations require QHPs to have “a sufficient number and type of providers, </a:t>
            </a:r>
            <a:r>
              <a:rPr lang="en-US" i="1" dirty="0" smtClean="0"/>
              <a:t>including providers that specialize in mental health and substance abuse</a:t>
            </a:r>
            <a:r>
              <a:rPr lang="en-US" dirty="0" smtClean="0"/>
              <a:t>, to assure that all services will be available without unreasonable delay.”</a:t>
            </a:r>
          </a:p>
          <a:p>
            <a:r>
              <a:rPr lang="en-US" dirty="0" smtClean="0"/>
              <a:t>Health plans should have the right kinds of providers, in the right places, available at the right times, in sufficient numbers to meet enrollee needs in a timely manner</a:t>
            </a:r>
          </a:p>
          <a:p>
            <a:r>
              <a:rPr lang="en-US" dirty="0" smtClean="0"/>
              <a:t>In state-based and partnership marketplaces, the state implements network adequacy</a:t>
            </a:r>
          </a:p>
          <a:p>
            <a:r>
              <a:rPr lang="en-US" dirty="0" smtClean="0"/>
              <a:t>In federally-facilitated marketplaces, the federal government implements the network adequacy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64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Network </a:t>
            </a:r>
            <a:r>
              <a:rPr lang="en-US" dirty="0" smtClean="0"/>
              <a:t>Adequacy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CWH recommends:</a:t>
            </a:r>
          </a:p>
          <a:p>
            <a:pPr lvl="1"/>
            <a:r>
              <a:rPr lang="en-US" dirty="0" smtClean="0"/>
              <a:t>Detailed network adequacy reviews at the time a plan requests certification or expansion, at least annually thereafter, and when there are changes in a network</a:t>
            </a:r>
          </a:p>
          <a:p>
            <a:pPr lvl="1"/>
            <a:r>
              <a:rPr lang="en-US" dirty="0" smtClean="0"/>
              <a:t>Adequate enrollee to provider and staff ratios</a:t>
            </a:r>
          </a:p>
          <a:p>
            <a:pPr lvl="1"/>
            <a:r>
              <a:rPr lang="en-US" dirty="0" smtClean="0"/>
              <a:t>Reasonable proximity to network providers to enrollees of at least two MH and at least two SUD providers, at each point along the continuum, for at least 90% of enrollees</a:t>
            </a:r>
          </a:p>
          <a:p>
            <a:pPr lvl="2"/>
            <a:r>
              <a:rPr lang="en-US" dirty="0" smtClean="0"/>
              <a:t>Standards should include urban/suburban/rural distances and accessibility</a:t>
            </a:r>
          </a:p>
          <a:p>
            <a:pPr lvl="1"/>
            <a:r>
              <a:rPr lang="en-US" dirty="0" smtClean="0"/>
              <a:t>Enrollees should be able to access emergency care within 24 hours and routine care in 10-14 days, and need 24 hour service availability when medically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04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Plans </a:t>
            </a:r>
            <a:r>
              <a:rPr lang="en-US" dirty="0" smtClean="0"/>
              <a:t>have </a:t>
            </a:r>
            <a:r>
              <a:rPr lang="en-US" dirty="0" smtClean="0"/>
              <a:t>submitted proposals </a:t>
            </a:r>
            <a:r>
              <a:rPr lang="en-US" dirty="0" smtClean="0"/>
              <a:t>which have </a:t>
            </a:r>
            <a:r>
              <a:rPr lang="en-US" dirty="0" smtClean="0"/>
              <a:t>been </a:t>
            </a:r>
            <a:r>
              <a:rPr lang="en-US" dirty="0" smtClean="0"/>
              <a:t>reviewed for compliance with ACA </a:t>
            </a:r>
          </a:p>
          <a:p>
            <a:pPr lvl="1"/>
            <a:r>
              <a:rPr lang="en-US" dirty="0" smtClean="0"/>
              <a:t>Very important that those responsible for certifying plans pay attention to our issues—they need to know what we care about, even if we can’t respond to specific plan proposals</a:t>
            </a:r>
          </a:p>
          <a:p>
            <a:r>
              <a:rPr lang="en-US" dirty="0" smtClean="0"/>
              <a:t>Open enrollment </a:t>
            </a:r>
            <a:r>
              <a:rPr lang="en-US" dirty="0" smtClean="0"/>
              <a:t>began </a:t>
            </a:r>
            <a:r>
              <a:rPr lang="en-US" dirty="0" smtClean="0"/>
              <a:t>on October 1</a:t>
            </a:r>
            <a:r>
              <a:rPr lang="en-US" baseline="30000" dirty="0" smtClean="0"/>
              <a:t>st</a:t>
            </a:r>
            <a:r>
              <a:rPr lang="en-US" dirty="0"/>
              <a:t> </a:t>
            </a:r>
            <a:r>
              <a:rPr lang="en-US" dirty="0" smtClean="0"/>
              <a:t>and continues through March 31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QHPs must make benefit and coverage details available before people begin to enroll </a:t>
            </a:r>
          </a:p>
          <a:p>
            <a:pPr lvl="1"/>
            <a:r>
              <a:rPr lang="en-US" dirty="0" smtClean="0"/>
              <a:t>Violations must be corrected regardless of when they are discovered, but the window between October and January is critical </a:t>
            </a:r>
          </a:p>
          <a:p>
            <a:r>
              <a:rPr lang="en-US" dirty="0" smtClean="0"/>
              <a:t>Coverage begins January 1</a:t>
            </a:r>
            <a:r>
              <a:rPr lang="en-US" baseline="30000" dirty="0" smtClean="0"/>
              <a:t>st</a:t>
            </a:r>
            <a:r>
              <a:rPr lang="en-US" dirty="0" smtClean="0"/>
              <a:t> but implementation of many important provisions will continue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4268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State </a:t>
            </a:r>
            <a:r>
              <a:rPr lang="en-US" dirty="0"/>
              <a:t>advocates in MH/SUD fields </a:t>
            </a:r>
            <a:r>
              <a:rPr lang="en-US" dirty="0" smtClean="0"/>
              <a:t>should meet </a:t>
            </a:r>
            <a:r>
              <a:rPr lang="en-US" dirty="0"/>
              <a:t>with relevant policy-makers in the state, </a:t>
            </a:r>
            <a:r>
              <a:rPr lang="en-US" dirty="0" smtClean="0"/>
              <a:t>educate them </a:t>
            </a:r>
            <a:r>
              <a:rPr lang="en-US" dirty="0"/>
              <a:t>on priorities for certification, and ask them to pay attention to MH/SUD issues</a:t>
            </a:r>
          </a:p>
          <a:p>
            <a:r>
              <a:rPr lang="en-US" dirty="0" smtClean="0"/>
              <a:t>Make use of the CWH toolkit that includes background and recommendations on benefits, parity compliance, and network adequacy</a:t>
            </a:r>
          </a:p>
          <a:p>
            <a:r>
              <a:rPr lang="en-US" dirty="0" smtClean="0"/>
              <a:t>CWH toolkit also includes “How to talk to your Insurance Commissioner,” “How to talk to your State Legislature,” and similar materials to facilitate meetings</a:t>
            </a:r>
          </a:p>
          <a:p>
            <a:r>
              <a:rPr lang="en-US" dirty="0" smtClean="0"/>
              <a:t>State advocates should continue to strengthen relationships with key policymakers and officials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specific plan details become available, work to identify </a:t>
            </a:r>
            <a:r>
              <a:rPr lang="en-US" dirty="0"/>
              <a:t>potential </a:t>
            </a:r>
            <a:r>
              <a:rPr lang="en-US" dirty="0" smtClean="0"/>
              <a:t>shortcomings </a:t>
            </a:r>
          </a:p>
          <a:p>
            <a:r>
              <a:rPr lang="en-US" dirty="0" smtClean="0"/>
              <a:t>CWH will work with advocates in states to analyze data related to MH/SUD benefits, parity, and network adequacy</a:t>
            </a:r>
          </a:p>
          <a:p>
            <a:r>
              <a:rPr lang="en-US" dirty="0" smtClean="0"/>
              <a:t>Bring potential violations to the attention of the appropriate regulators</a:t>
            </a:r>
          </a:p>
          <a:p>
            <a:r>
              <a:rPr lang="en-US" dirty="0" smtClean="0"/>
              <a:t>Document violations</a:t>
            </a:r>
          </a:p>
          <a:p>
            <a:pPr lvl="1"/>
            <a:r>
              <a:rPr lang="en-US" dirty="0" smtClean="0"/>
              <a:t>HHS needs the information to inform current and future oversight and regulations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2456038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areas of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Final parity rule is expected to be released soon; exact timing is (more) unclear due to the partial shutdown</a:t>
            </a:r>
          </a:p>
          <a:p>
            <a:pPr lvl="1"/>
            <a:r>
              <a:rPr lang="en-US" dirty="0" smtClean="0"/>
              <a:t>Huge need for education once the rule is released</a:t>
            </a:r>
          </a:p>
          <a:p>
            <a:r>
              <a:rPr lang="en-US" dirty="0" smtClean="0"/>
              <a:t>Continued need to articulate the impact of the sequester cuts and the continued need for strong SAPT block grant funding</a:t>
            </a:r>
          </a:p>
          <a:p>
            <a:r>
              <a:rPr lang="en-US" dirty="0" smtClean="0"/>
              <a:t>Continued work on SUD and MH benefit coverage through the ACA is critically important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About </a:t>
            </a:r>
            <a:r>
              <a:rPr lang="en-US" dirty="0" smtClean="0"/>
              <a:t>LAC and the Coalition for Whole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Legal Action Center	</a:t>
            </a:r>
          </a:p>
          <a:p>
            <a:pPr lvl="1"/>
            <a:r>
              <a:rPr lang="en-US" dirty="0" smtClean="0"/>
              <a:t>National law and policy organization that works to fight discrimination against people with histories of addiction, HIV/AIDS, or criminal records</a:t>
            </a:r>
          </a:p>
          <a:p>
            <a:pPr lvl="1"/>
            <a:r>
              <a:rPr lang="en-US" dirty="0" smtClean="0"/>
              <a:t>Works for sound public policies in these areas, including policies to ensure access to the full range of needed substance use disorder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SAAS’s voice in DC</a:t>
            </a:r>
            <a:endParaRPr lang="en-US" dirty="0" smtClean="0"/>
          </a:p>
          <a:p>
            <a:r>
              <a:rPr lang="en-US" dirty="0" smtClean="0"/>
              <a:t>Coalition for Whole Health</a:t>
            </a:r>
          </a:p>
          <a:p>
            <a:pPr lvl="1"/>
            <a:r>
              <a:rPr lang="en-US" dirty="0" smtClean="0"/>
              <a:t>A coalition of over 100 national, state, and local organizations </a:t>
            </a:r>
            <a:r>
              <a:rPr lang="en-US" dirty="0" smtClean="0"/>
              <a:t>working </a:t>
            </a:r>
            <a:r>
              <a:rPr lang="en-US" dirty="0" smtClean="0"/>
              <a:t>to ensure health reform is successfully implemented for individuals with mental health and substance use disorder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5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 information:  </a:t>
            </a:r>
          </a:p>
          <a:p>
            <a:pPr lvl="1"/>
            <a:r>
              <a:rPr lang="en-US" dirty="0" smtClean="0"/>
              <a:t>Gabrielle de la Gueronniere</a:t>
            </a:r>
            <a:r>
              <a:rPr lang="en-US" dirty="0"/>
              <a:t>, </a:t>
            </a:r>
            <a:r>
              <a:rPr lang="en-US" dirty="0" smtClean="0">
                <a:hlinkClick r:id="rId2"/>
              </a:rPr>
              <a:t>gdelagueronniere@lac-dc.org</a:t>
            </a:r>
            <a:r>
              <a:rPr lang="en-US" dirty="0" smtClean="0"/>
              <a:t> </a:t>
            </a:r>
          </a:p>
          <a:p>
            <a:r>
              <a:rPr lang="en-US" smtClean="0"/>
              <a:t>Coalition </a:t>
            </a:r>
            <a:r>
              <a:rPr lang="en-US" dirty="0" smtClean="0"/>
              <a:t>for Whole Health website</a:t>
            </a:r>
          </a:p>
          <a:p>
            <a:pPr lvl="1"/>
            <a:r>
              <a:rPr lang="en-US" dirty="0" smtClean="0">
                <a:hlinkClick r:id="rId3"/>
              </a:rPr>
              <a:t>www.coalitionforwholehealth.org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http://www.coalitionforwholehealth.org/resources-for-local-advocates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13906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We’ll </a:t>
            </a:r>
            <a:r>
              <a:rPr lang="en-US" dirty="0" smtClean="0"/>
              <a:t>Talk About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federal funding picture</a:t>
            </a:r>
            <a:endParaRPr lang="en-US" dirty="0" smtClean="0"/>
          </a:p>
          <a:p>
            <a:r>
              <a:rPr lang="en-US" dirty="0" smtClean="0"/>
              <a:t>ACA implementation:  Ensuring quality SUD coverage and access </a:t>
            </a:r>
          </a:p>
          <a:p>
            <a:pPr lvl="1"/>
            <a:r>
              <a:rPr lang="en-US" dirty="0" smtClean="0"/>
              <a:t>Decisions are being made now in state capitals across the country that will impact access to needed MH and SUD services for years to come</a:t>
            </a:r>
          </a:p>
          <a:p>
            <a:pPr lvl="1"/>
            <a:r>
              <a:rPr lang="en-US" dirty="0" smtClean="0"/>
              <a:t>The CWH has identified three main priorities for ensuring enrollees can access services</a:t>
            </a:r>
          </a:p>
          <a:p>
            <a:pPr lvl="2"/>
            <a:r>
              <a:rPr lang="en-US" dirty="0" smtClean="0"/>
              <a:t>Benefits, parity, network adequacy</a:t>
            </a:r>
          </a:p>
          <a:p>
            <a:pPr lvl="1"/>
            <a:r>
              <a:rPr lang="en-US" dirty="0" smtClean="0"/>
              <a:t>We’ll discuss how state-level advocates can influence important policies and what the CWH is doing to assist needed advocacy in the states</a:t>
            </a:r>
          </a:p>
          <a:p>
            <a:pPr lvl="1"/>
            <a:r>
              <a:rPr lang="en-US" dirty="0" smtClean="0"/>
              <a:t>CWH toolkit for advocates to facilitate meetings with appropriate state officials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476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Latest on the situation in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Day  15 of the partial federal government shutdown</a:t>
            </a:r>
            <a:endParaRPr lang="en-US" dirty="0" smtClean="0"/>
          </a:p>
          <a:p>
            <a:r>
              <a:rPr lang="en-US" dirty="0" smtClean="0"/>
              <a:t>Closer to a deal in the Senate, unclear what the response will be in the House</a:t>
            </a:r>
          </a:p>
          <a:p>
            <a:r>
              <a:rPr lang="en-US" dirty="0" smtClean="0"/>
              <a:t>Sequestration cuts appear to be back in focus</a:t>
            </a:r>
          </a:p>
          <a:p>
            <a:r>
              <a:rPr lang="en-US" dirty="0" smtClean="0"/>
              <a:t>Due to hit the debt ceiling on Thursday</a:t>
            </a:r>
          </a:p>
          <a:p>
            <a:r>
              <a:rPr lang="en-US" dirty="0" smtClean="0"/>
              <a:t>Continued push by some to delay the ACA; continued unwillingness to agree to any delay by the President </a:t>
            </a:r>
            <a:endParaRPr lang="en-US" dirty="0" smtClean="0"/>
          </a:p>
          <a:p>
            <a:r>
              <a:rPr lang="en-US" dirty="0" smtClean="0"/>
              <a:t>Timeframe and potential next steps</a:t>
            </a:r>
          </a:p>
          <a:p>
            <a:pPr lvl="1"/>
            <a:r>
              <a:rPr lang="en-US" dirty="0" smtClean="0"/>
              <a:t>Unclear how things will unfold…</a:t>
            </a:r>
            <a:endParaRPr lang="en-US" dirty="0"/>
          </a:p>
          <a:p>
            <a:r>
              <a:rPr lang="en-US" dirty="0" smtClean="0"/>
              <a:t>Importance </a:t>
            </a:r>
            <a:r>
              <a:rPr lang="en-US" dirty="0" smtClean="0"/>
              <a:t>of continued messaging from back home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39418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Sequestration in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Sequestration cuts have been in place since March 2013</a:t>
            </a:r>
          </a:p>
          <a:p>
            <a:r>
              <a:rPr lang="en-US" dirty="0" smtClean="0"/>
              <a:t>Under current law, the sequestration cuts in 2014 total $109 billion	</a:t>
            </a:r>
          </a:p>
          <a:p>
            <a:pPr lvl="1"/>
            <a:r>
              <a:rPr lang="en-US" dirty="0" smtClean="0"/>
              <a:t>Even split between defense and non-defense</a:t>
            </a:r>
          </a:p>
          <a:p>
            <a:r>
              <a:rPr lang="en-US" dirty="0" smtClean="0"/>
              <a:t>If Congress fails to agree on appropriations bills that confirm to BCA caps, sequestration cuts begin in January</a:t>
            </a:r>
          </a:p>
          <a:p>
            <a:r>
              <a:rPr lang="en-US" dirty="0" smtClean="0"/>
              <a:t>Impact could be worse than 2013 because agencies are likely to have exhausted reserves and carry-over funds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5911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SAPT Block Grant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Continued impact of the sequestration cuts</a:t>
            </a:r>
          </a:p>
          <a:p>
            <a:r>
              <a:rPr lang="en-US" dirty="0" smtClean="0"/>
              <a:t> FY 2013 budget and funding process</a:t>
            </a:r>
          </a:p>
          <a:p>
            <a:r>
              <a:rPr lang="en-US" dirty="0" smtClean="0"/>
              <a:t>Upcoming FY 2014 </a:t>
            </a:r>
            <a:r>
              <a:rPr lang="en-US" dirty="0" smtClean="0"/>
              <a:t>appropriations </a:t>
            </a:r>
            <a:r>
              <a:rPr lang="en-US" dirty="0" smtClean="0"/>
              <a:t>process and FY 2015 budget process</a:t>
            </a:r>
            <a:endParaRPr lang="en-US" dirty="0" smtClean="0"/>
          </a:p>
          <a:p>
            <a:r>
              <a:rPr lang="en-US" dirty="0" smtClean="0"/>
              <a:t>The role of the SAPT Block Grant as the ACA is implemented</a:t>
            </a:r>
          </a:p>
          <a:p>
            <a:pPr lvl="1"/>
            <a:r>
              <a:rPr lang="en-US" dirty="0" smtClean="0"/>
              <a:t>People and services that remain uncovered</a:t>
            </a:r>
          </a:p>
          <a:p>
            <a:pPr lvl="1"/>
            <a:r>
              <a:rPr lang="en-US" dirty="0" smtClean="0"/>
              <a:t>Continued advocacy with the administration and Congress</a:t>
            </a:r>
          </a:p>
          <a:p>
            <a:pPr lvl="1"/>
            <a:r>
              <a:rPr lang="en-US" dirty="0" smtClean="0"/>
              <a:t>Work with other chronic disease and disabilities groups working to protect safety net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584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 Implementation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Top priorities for the Coalition for Whole Health:</a:t>
            </a:r>
          </a:p>
          <a:p>
            <a:pPr lvl="1"/>
            <a:r>
              <a:rPr lang="en-US" dirty="0"/>
              <a:t>Ensuring all small group and individual market enrollees have access to the full continuum of MH/SUD benefits</a:t>
            </a:r>
          </a:p>
          <a:p>
            <a:pPr lvl="1"/>
            <a:r>
              <a:rPr lang="en-US" dirty="0"/>
              <a:t>Ensuring MH/SUD coverage meets the ACA’s parity requirements and other consumer protections</a:t>
            </a:r>
          </a:p>
          <a:p>
            <a:pPr lvl="1"/>
            <a:r>
              <a:rPr lang="en-US" dirty="0"/>
              <a:t>Ensuring plans have adequate networks of MH/SUD providers to allow access to services without unreasonable delay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0043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 </a:t>
            </a:r>
            <a:r>
              <a:rPr lang="en-US" dirty="0" smtClean="0"/>
              <a:t>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plans must meet a long list of standards to become QHPs that can sell insurance products on the marketplaces</a:t>
            </a:r>
          </a:p>
          <a:p>
            <a:r>
              <a:rPr lang="en-US" dirty="0" smtClean="0"/>
              <a:t>Non-grandfathered small group and individual market plans must also meet many of the standards required for marketplace plans</a:t>
            </a:r>
          </a:p>
          <a:p>
            <a:r>
              <a:rPr lang="en-US" dirty="0" smtClean="0"/>
              <a:t>States are </a:t>
            </a:r>
            <a:r>
              <a:rPr lang="en-US" dirty="0" smtClean="0"/>
              <a:t>charged with reviewing plans and </a:t>
            </a:r>
            <a:r>
              <a:rPr lang="en-US" dirty="0" smtClean="0"/>
              <a:t>taking </a:t>
            </a:r>
            <a:r>
              <a:rPr lang="en-US" dirty="0" smtClean="0"/>
              <a:t>on additional oversight responsibilities; they need to be paying attention to our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MH/SUD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MH and SUD benefits are required essential health benefits</a:t>
            </a:r>
          </a:p>
          <a:p>
            <a:pPr lvl="1"/>
            <a:r>
              <a:rPr lang="en-US" dirty="0" smtClean="0"/>
              <a:t>Applies to small group and individual markets</a:t>
            </a:r>
          </a:p>
          <a:p>
            <a:pPr lvl="1"/>
            <a:r>
              <a:rPr lang="en-US" dirty="0" smtClean="0"/>
              <a:t>Must be provided at parity with other benefits</a:t>
            </a:r>
          </a:p>
          <a:p>
            <a:r>
              <a:rPr lang="en-US" dirty="0" smtClean="0"/>
              <a:t>All states selected, or had selected for them, a “base-benchmark plan”</a:t>
            </a:r>
          </a:p>
          <a:p>
            <a:pPr lvl="1"/>
            <a:r>
              <a:rPr lang="en-US" dirty="0" smtClean="0"/>
              <a:t>Framework is in place to ensure that all EHB categories are covered, even if they are not covered by the benchmark</a:t>
            </a:r>
          </a:p>
          <a:p>
            <a:r>
              <a:rPr lang="en-US" dirty="0" smtClean="0"/>
              <a:t>The benchmark plan is the starting point; the ACA and regulations include some additional protections and allow states and plans some additional flexibility</a:t>
            </a:r>
          </a:p>
          <a:p>
            <a:r>
              <a:rPr lang="en-US" dirty="0" smtClean="0"/>
              <a:t>There will likely be a fair amount of benefit variability across states, and even some variation across plans in a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178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1205</TotalTime>
  <Words>1373</Words>
  <Application>Microsoft Office PowerPoint</Application>
  <PresentationFormat>On-screen Show (4:3)</PresentationFormat>
  <Paragraphs>125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  Update from Washington:   ACA Implementation and Funding for SUD Services</vt:lpstr>
      <vt:lpstr>About LAC and the Coalition for Whole Health</vt:lpstr>
      <vt:lpstr>What We’ll Talk About Today</vt:lpstr>
      <vt:lpstr>Latest on the situation in Washington</vt:lpstr>
      <vt:lpstr>Sequestration in 2014</vt:lpstr>
      <vt:lpstr>Update on SAPT Block Grant funding</vt:lpstr>
      <vt:lpstr>ACA Implementation Advocacy</vt:lpstr>
      <vt:lpstr>Plan Certification</vt:lpstr>
      <vt:lpstr>MH/SUD Benefits</vt:lpstr>
      <vt:lpstr>MH/SUD Benefits</vt:lpstr>
      <vt:lpstr>Parity Requirements</vt:lpstr>
      <vt:lpstr>Parity Requirements</vt:lpstr>
      <vt:lpstr>Other Important Consumer Protections</vt:lpstr>
      <vt:lpstr>Network Adequacy</vt:lpstr>
      <vt:lpstr>Network Adequacy</vt:lpstr>
      <vt:lpstr>Timeframe</vt:lpstr>
      <vt:lpstr>Strategy</vt:lpstr>
      <vt:lpstr>Strategy</vt:lpstr>
      <vt:lpstr>Upcoming areas of focus</vt:lpstr>
      <vt:lpstr>Questions or for more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Health Benefits and the Affordable Care Act</dc:title>
  <dc:creator>Dan Belnap</dc:creator>
  <cp:lastModifiedBy>Legal Action Center</cp:lastModifiedBy>
  <cp:revision>71</cp:revision>
  <cp:lastPrinted>2013-09-17T21:19:22Z</cp:lastPrinted>
  <dcterms:created xsi:type="dcterms:W3CDTF">2013-04-04T19:44:02Z</dcterms:created>
  <dcterms:modified xsi:type="dcterms:W3CDTF">2013-10-15T15:36:58Z</dcterms:modified>
</cp:coreProperties>
</file>